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919" r:id="rId2"/>
    <p:sldId id="272" r:id="rId3"/>
    <p:sldId id="326" r:id="rId4"/>
    <p:sldId id="934" r:id="rId5"/>
    <p:sldId id="935" r:id="rId6"/>
    <p:sldId id="341" r:id="rId7"/>
    <p:sldId id="936" r:id="rId8"/>
    <p:sldId id="937" r:id="rId9"/>
    <p:sldId id="348" r:id="rId10"/>
    <p:sldId id="343" r:id="rId11"/>
    <p:sldId id="938" r:id="rId12"/>
    <p:sldId id="344" r:id="rId13"/>
    <p:sldId id="349" r:id="rId14"/>
    <p:sldId id="939" r:id="rId15"/>
    <p:sldId id="940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9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7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90D40-031D-4FFC-A146-A46831069E1E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14002-5959-42B2-BA98-9392E8F2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32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DF85-3280-3542-9647-8105EC0AC3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5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641601" y="3962400"/>
            <a:ext cx="868256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1" y="1524000"/>
            <a:ext cx="10164233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3638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0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5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49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350838"/>
            <a:ext cx="10693400" cy="1096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1" y="1563688"/>
            <a:ext cx="5295900" cy="4684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1" y="1563688"/>
            <a:ext cx="5295900" cy="4684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438900"/>
            <a:ext cx="2844800" cy="2619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400800"/>
            <a:ext cx="3860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419850"/>
            <a:ext cx="2844800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11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353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3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0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6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26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4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AB754EC-DB9D-43CA-9493-57DE04DADAF7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FA88C88-5EA2-4A2D-BC34-61D62CBA7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67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99616"/>
            <a:ext cx="10972800" cy="484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49543" name="Freeform 7"/>
          <p:cNvSpPr>
            <a:spLocks noChangeArrowheads="1"/>
          </p:cNvSpPr>
          <p:nvPr/>
        </p:nvSpPr>
        <p:spPr bwMode="auto">
          <a:xfrm>
            <a:off x="508000" y="228600"/>
            <a:ext cx="109728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44" name="Line 8"/>
          <p:cNvSpPr>
            <a:spLocks noChangeShapeType="1"/>
          </p:cNvSpPr>
          <p:nvPr/>
        </p:nvSpPr>
        <p:spPr bwMode="auto">
          <a:xfrm>
            <a:off x="609600" y="6775508"/>
            <a:ext cx="1063013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438A97-F578-4082-8F13-ABEC77F8C9C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195719"/>
            <a:ext cx="775335" cy="65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6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50576" y="1184275"/>
            <a:ext cx="9561967" cy="1409700"/>
          </a:xfrm>
          <a:noFill/>
        </p:spPr>
        <p:txBody>
          <a:bodyPr vert="horz" wrap="square" lIns="82048" tIns="41025" rIns="82048" bIns="41025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dirty="0"/>
              <a:t>Case-based Roundtable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05203" y="4102103"/>
            <a:ext cx="6373813" cy="17510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dirty="0"/>
              <a:t>David G. Hunter, MD, PhD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/>
              <a:t>Ophthalmologist-in-Chief and Richard M. Robb Chair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/>
              <a:t>Boston Children’s Hospital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/>
              <a:t>Professor and Vice Chair of Ophthalmology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/>
              <a:t>Harvard Medical School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B36BA8-11CC-4000-A374-02292A12CB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569" y="4566847"/>
            <a:ext cx="1100090" cy="923564"/>
          </a:xfrm>
          <a:prstGeom prst="rect">
            <a:avLst/>
          </a:prstGeom>
        </p:spPr>
      </p:pic>
      <p:pic>
        <p:nvPicPr>
          <p:cNvPr id="2" name="Picture 6" descr="New Orleans Academy of Ophthalmology">
            <a:extLst>
              <a:ext uri="{FF2B5EF4-FFF2-40B4-BE49-F238E27FC236}">
                <a16:creationId xmlns:a16="http://schemas.microsoft.com/office/drawing/2014/main" id="{30DAA8DE-CE5D-AD8C-399F-3DD127CD7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77" y="180672"/>
            <a:ext cx="891824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>
            <a:extLst>
              <a:ext uri="{FF2B5EF4-FFF2-40B4-BE49-F238E27FC236}">
                <a16:creationId xmlns:a16="http://schemas.microsoft.com/office/drawing/2014/main" id="{01354D58-8C74-9C9D-EE30-56DC65B39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38" y="744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1907" name="Line 3">
            <a:extLst>
              <a:ext uri="{FF2B5EF4-FFF2-40B4-BE49-F238E27FC236}">
                <a16:creationId xmlns:a16="http://schemas.microsoft.com/office/drawing/2014/main" id="{8579E823-20F0-3F4C-4CB3-DCFA08FDA0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1963" y="5915026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08" name="Line 4">
            <a:extLst>
              <a:ext uri="{FF2B5EF4-FFF2-40B4-BE49-F238E27FC236}">
                <a16:creationId xmlns:a16="http://schemas.microsoft.com/office/drawing/2014/main" id="{4269C3F4-54F0-C8D0-B5D2-118E65BE8D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839" y="5913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09" name="Line 5">
            <a:extLst>
              <a:ext uri="{FF2B5EF4-FFF2-40B4-BE49-F238E27FC236}">
                <a16:creationId xmlns:a16="http://schemas.microsoft.com/office/drawing/2014/main" id="{974AC5EE-8DEE-D8C1-1885-84B47D50224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8600" y="0"/>
            <a:ext cx="13033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10" name="Line 6">
            <a:extLst>
              <a:ext uri="{FF2B5EF4-FFF2-40B4-BE49-F238E27FC236}">
                <a16:creationId xmlns:a16="http://schemas.microsoft.com/office/drawing/2014/main" id="{705A17D6-4029-421B-A6FE-8026600F8B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5839" y="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51915" name="Group 11">
            <a:extLst>
              <a:ext uri="{FF2B5EF4-FFF2-40B4-BE49-F238E27FC236}">
                <a16:creationId xmlns:a16="http://schemas.microsoft.com/office/drawing/2014/main" id="{A8C493EA-A0A8-DD71-059B-7E600D77D67C}"/>
              </a:ext>
            </a:extLst>
          </p:cNvPr>
          <p:cNvGrpSpPr>
            <a:grpSpLocks/>
          </p:cNvGrpSpPr>
          <p:nvPr/>
        </p:nvGrpSpPr>
        <p:grpSpPr bwMode="auto">
          <a:xfrm>
            <a:off x="5603876" y="2668588"/>
            <a:ext cx="1095375" cy="1206500"/>
            <a:chOff x="2570" y="1681"/>
            <a:chExt cx="690" cy="760"/>
          </a:xfrm>
        </p:grpSpPr>
        <p:sp>
          <p:nvSpPr>
            <p:cNvPr id="251916" name="Rectangle 12">
              <a:extLst>
                <a:ext uri="{FF2B5EF4-FFF2-40B4-BE49-F238E27FC236}">
                  <a16:creationId xmlns:a16="http://schemas.microsoft.com/office/drawing/2014/main" id="{F7E998E8-73B6-E61D-7548-FC5554F47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" y="1681"/>
              <a:ext cx="685" cy="76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917" name="Text Box 13">
              <a:extLst>
                <a:ext uri="{FF2B5EF4-FFF2-40B4-BE49-F238E27FC236}">
                  <a16:creationId xmlns:a16="http://schemas.microsoft.com/office/drawing/2014/main" id="{DE9B9069-F70A-E5AD-AC54-14E2432647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1906"/>
              <a:ext cx="295" cy="1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en-US" sz="1600"/>
                <a:t>E</a:t>
              </a:r>
            </a:p>
          </p:txBody>
        </p:sp>
        <p:sp>
          <p:nvSpPr>
            <p:cNvPr id="251918" name="Rectangle 14">
              <a:extLst>
                <a:ext uri="{FF2B5EF4-FFF2-40B4-BE49-F238E27FC236}">
                  <a16:creationId xmlns:a16="http://schemas.microsoft.com/office/drawing/2014/main" id="{58517A16-38B1-4096-AA25-9F264F3F8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279"/>
              <a:ext cx="690" cy="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919" name="Oval 15">
              <a:extLst>
                <a:ext uri="{FF2B5EF4-FFF2-40B4-BE49-F238E27FC236}">
                  <a16:creationId xmlns:a16="http://schemas.microsoft.com/office/drawing/2014/main" id="{BCF8CEB2-0FC6-9382-4F37-A7055B335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920" name="Oval 16">
              <a:extLst>
                <a:ext uri="{FF2B5EF4-FFF2-40B4-BE49-F238E27FC236}">
                  <a16:creationId xmlns:a16="http://schemas.microsoft.com/office/drawing/2014/main" id="{439032CE-ABD0-2500-4CA4-136590DB0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1927" name="Rectangle 23">
            <a:extLst>
              <a:ext uri="{FF2B5EF4-FFF2-40B4-BE49-F238E27FC236}">
                <a16:creationId xmlns:a16="http://schemas.microsoft.com/office/drawing/2014/main" id="{BDD9A11C-9F12-5D09-0CB8-82C6E6119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088" y="1085851"/>
            <a:ext cx="4533900" cy="5173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1928" name="Line 24">
            <a:extLst>
              <a:ext uri="{FF2B5EF4-FFF2-40B4-BE49-F238E27FC236}">
                <a16:creationId xmlns:a16="http://schemas.microsoft.com/office/drawing/2014/main" id="{3FA86063-0DBE-4173-122E-CFB8B4397A7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05113" y="6256339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29" name="Line 25">
            <a:extLst>
              <a:ext uri="{FF2B5EF4-FFF2-40B4-BE49-F238E27FC236}">
                <a16:creationId xmlns:a16="http://schemas.microsoft.com/office/drawing/2014/main" id="{7A954309-AB11-493A-F90E-7E1E252B2FF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8989" y="6254751"/>
            <a:ext cx="1069975" cy="944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30" name="Line 26">
            <a:extLst>
              <a:ext uri="{FF2B5EF4-FFF2-40B4-BE49-F238E27FC236}">
                <a16:creationId xmlns:a16="http://schemas.microsoft.com/office/drawing/2014/main" id="{0AA0B151-AA70-59AD-6A3E-FB919ACDE8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71750" y="341314"/>
            <a:ext cx="1303338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31" name="Line 27">
            <a:extLst>
              <a:ext uri="{FF2B5EF4-FFF2-40B4-BE49-F238E27FC236}">
                <a16:creationId xmlns:a16="http://schemas.microsoft.com/office/drawing/2014/main" id="{047328CE-4439-C3FF-8DAD-DA8965259A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08989" y="341314"/>
            <a:ext cx="1108075" cy="700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2A1F3-F5CF-CBF0-B5BF-9BF3B37C8228}"/>
              </a:ext>
            </a:extLst>
          </p:cNvPr>
          <p:cNvGrpSpPr/>
          <p:nvPr/>
        </p:nvGrpSpPr>
        <p:grpSpPr>
          <a:xfrm>
            <a:off x="5375277" y="2836864"/>
            <a:ext cx="1095375" cy="1206500"/>
            <a:chOff x="5703889" y="2611438"/>
            <a:chExt cx="1095375" cy="1206500"/>
          </a:xfrm>
        </p:grpSpPr>
        <p:sp>
          <p:nvSpPr>
            <p:cNvPr id="3" name="Rectangle 19">
              <a:extLst>
                <a:ext uri="{FF2B5EF4-FFF2-40B4-BE49-F238E27FC236}">
                  <a16:creationId xmlns:a16="http://schemas.microsoft.com/office/drawing/2014/main" id="{C1990AB4-2E1C-BBD0-A548-FD8251717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0" y="2611438"/>
              <a:ext cx="1087438" cy="12065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Rectangle 21">
              <a:extLst>
                <a:ext uri="{FF2B5EF4-FFF2-40B4-BE49-F238E27FC236}">
                  <a16:creationId xmlns:a16="http://schemas.microsoft.com/office/drawing/2014/main" id="{6C3D3ABB-9E07-E48C-230B-E6D8FDE3C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889" y="3560763"/>
              <a:ext cx="1095375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Oval 22">
              <a:extLst>
                <a:ext uri="{FF2B5EF4-FFF2-40B4-BE49-F238E27FC236}">
                  <a16:creationId xmlns:a16="http://schemas.microsoft.com/office/drawing/2014/main" id="{2E3455AC-4108-63B9-0D69-E03BF18D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4" y="3619500"/>
              <a:ext cx="115887" cy="115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23">
              <a:extLst>
                <a:ext uri="{FF2B5EF4-FFF2-40B4-BE49-F238E27FC236}">
                  <a16:creationId xmlns:a16="http://schemas.microsoft.com/office/drawing/2014/main" id="{C608B93F-E8E3-C443-E0E4-1BCC2841D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3619500"/>
              <a:ext cx="115888" cy="115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ACC2883-8D0C-1FB6-87F1-618933779B88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>
            <a:extLst>
              <a:ext uri="{FF2B5EF4-FFF2-40B4-BE49-F238E27FC236}">
                <a16:creationId xmlns:a16="http://schemas.microsoft.com/office/drawing/2014/main" id="{6C3ABD8D-02B4-E455-398B-CFDD8CB04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38" y="744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267" name="Line 3">
            <a:extLst>
              <a:ext uri="{FF2B5EF4-FFF2-40B4-BE49-F238E27FC236}">
                <a16:creationId xmlns:a16="http://schemas.microsoft.com/office/drawing/2014/main" id="{6C4D479A-BA09-27DC-9CE1-62EBC89622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1963" y="5915026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68" name="Line 4">
            <a:extLst>
              <a:ext uri="{FF2B5EF4-FFF2-40B4-BE49-F238E27FC236}">
                <a16:creationId xmlns:a16="http://schemas.microsoft.com/office/drawing/2014/main" id="{C44D8778-A3D2-0326-5D66-35575295DD9F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839" y="5913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69" name="Line 5">
            <a:extLst>
              <a:ext uri="{FF2B5EF4-FFF2-40B4-BE49-F238E27FC236}">
                <a16:creationId xmlns:a16="http://schemas.microsoft.com/office/drawing/2014/main" id="{6A879CC7-93C3-C346-B44A-62523BDE6A3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8600" y="0"/>
            <a:ext cx="13033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70" name="Line 6">
            <a:extLst>
              <a:ext uri="{FF2B5EF4-FFF2-40B4-BE49-F238E27FC236}">
                <a16:creationId xmlns:a16="http://schemas.microsoft.com/office/drawing/2014/main" id="{F8214B05-09D5-D4C2-419F-983954FE9E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5839" y="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7271" name="Group 7">
            <a:extLst>
              <a:ext uri="{FF2B5EF4-FFF2-40B4-BE49-F238E27FC236}">
                <a16:creationId xmlns:a16="http://schemas.microsoft.com/office/drawing/2014/main" id="{281FB1A1-A6C5-EE45-14C3-69C7F8F3CECB}"/>
              </a:ext>
            </a:extLst>
          </p:cNvPr>
          <p:cNvGrpSpPr>
            <a:grpSpLocks/>
          </p:cNvGrpSpPr>
          <p:nvPr/>
        </p:nvGrpSpPr>
        <p:grpSpPr bwMode="auto">
          <a:xfrm>
            <a:off x="5603876" y="2668588"/>
            <a:ext cx="1095375" cy="1206500"/>
            <a:chOff x="2570" y="1681"/>
            <a:chExt cx="690" cy="760"/>
          </a:xfrm>
        </p:grpSpPr>
        <p:sp>
          <p:nvSpPr>
            <p:cNvPr id="267272" name="Rectangle 8">
              <a:extLst>
                <a:ext uri="{FF2B5EF4-FFF2-40B4-BE49-F238E27FC236}">
                  <a16:creationId xmlns:a16="http://schemas.microsoft.com/office/drawing/2014/main" id="{9A11F519-9537-060A-7B33-304514123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" y="1681"/>
              <a:ext cx="685" cy="7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3" name="Text Box 9">
              <a:extLst>
                <a:ext uri="{FF2B5EF4-FFF2-40B4-BE49-F238E27FC236}">
                  <a16:creationId xmlns:a16="http://schemas.microsoft.com/office/drawing/2014/main" id="{777B9C08-39B0-FCC9-D89E-2CB40C2C4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1906"/>
              <a:ext cx="295" cy="1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en-US" sz="1600"/>
                <a:t>E</a:t>
              </a:r>
            </a:p>
          </p:txBody>
        </p:sp>
        <p:sp>
          <p:nvSpPr>
            <p:cNvPr id="267274" name="Rectangle 10">
              <a:extLst>
                <a:ext uri="{FF2B5EF4-FFF2-40B4-BE49-F238E27FC236}">
                  <a16:creationId xmlns:a16="http://schemas.microsoft.com/office/drawing/2014/main" id="{73F23518-79C0-DF11-436E-D7200BAD6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279"/>
              <a:ext cx="690" cy="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5" name="Oval 11">
              <a:extLst>
                <a:ext uri="{FF2B5EF4-FFF2-40B4-BE49-F238E27FC236}">
                  <a16:creationId xmlns:a16="http://schemas.microsoft.com/office/drawing/2014/main" id="{E4028288-9A6A-234B-EDCA-C95AE6296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6" name="Oval 12">
              <a:extLst>
                <a:ext uri="{FF2B5EF4-FFF2-40B4-BE49-F238E27FC236}">
                  <a16:creationId xmlns:a16="http://schemas.microsoft.com/office/drawing/2014/main" id="{CDD3EDFA-163E-2166-B800-3654C22D5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7277" name="Rectangle 13">
            <a:extLst>
              <a:ext uri="{FF2B5EF4-FFF2-40B4-BE49-F238E27FC236}">
                <a16:creationId xmlns:a16="http://schemas.microsoft.com/office/drawing/2014/main" id="{D00D82F6-2B4C-ACF2-9D4A-4DA04EA09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998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278" name="Line 14">
            <a:extLst>
              <a:ext uri="{FF2B5EF4-FFF2-40B4-BE49-F238E27FC236}">
                <a16:creationId xmlns:a16="http://schemas.microsoft.com/office/drawing/2014/main" id="{7CE0F336-B083-3CE2-618C-B1AC0500E8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2426" y="6169026"/>
            <a:ext cx="1090613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79" name="Line 15">
            <a:extLst>
              <a:ext uri="{FF2B5EF4-FFF2-40B4-BE49-F238E27FC236}">
                <a16:creationId xmlns:a16="http://schemas.microsoft.com/office/drawing/2014/main" id="{A6482567-112E-9AC1-9AC8-4794D2E60A5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6301" y="6167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80" name="Line 16">
            <a:extLst>
              <a:ext uri="{FF2B5EF4-FFF2-40B4-BE49-F238E27FC236}">
                <a16:creationId xmlns:a16="http://schemas.microsoft.com/office/drawing/2014/main" id="{F00718AE-93C5-9818-4924-517761D5A0D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59064" y="254000"/>
            <a:ext cx="1303337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81" name="Line 17">
            <a:extLst>
              <a:ext uri="{FF2B5EF4-FFF2-40B4-BE49-F238E27FC236}">
                <a16:creationId xmlns:a16="http://schemas.microsoft.com/office/drawing/2014/main" id="{F0071BDA-2ED6-28B9-3A20-AC486CAC81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96301" y="25400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84" name="Text Box 20">
            <a:extLst>
              <a:ext uri="{FF2B5EF4-FFF2-40B4-BE49-F238E27FC236}">
                <a16:creationId xmlns:a16="http://schemas.microsoft.com/office/drawing/2014/main" id="{E4A55EEE-6A3A-9469-298F-780E97B56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8688" y="2968626"/>
            <a:ext cx="468312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 dirty="0"/>
              <a:t>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0CD21F-A176-4C96-D4D7-AE645A8E41C2}"/>
              </a:ext>
            </a:extLst>
          </p:cNvPr>
          <p:cNvGrpSpPr/>
          <p:nvPr/>
        </p:nvGrpSpPr>
        <p:grpSpPr>
          <a:xfrm>
            <a:off x="5552284" y="2728119"/>
            <a:ext cx="1095375" cy="1206500"/>
            <a:chOff x="5703889" y="2611438"/>
            <a:chExt cx="1095375" cy="1206500"/>
          </a:xfrm>
        </p:grpSpPr>
        <p:sp>
          <p:nvSpPr>
            <p:cNvPr id="267283" name="Rectangle 19">
              <a:extLst>
                <a:ext uri="{FF2B5EF4-FFF2-40B4-BE49-F238E27FC236}">
                  <a16:creationId xmlns:a16="http://schemas.microsoft.com/office/drawing/2014/main" id="{8466E9F1-07BC-BDE6-BB0E-D81D6626B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650" y="2611438"/>
              <a:ext cx="1087438" cy="12065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85" name="Rectangle 21">
              <a:extLst>
                <a:ext uri="{FF2B5EF4-FFF2-40B4-BE49-F238E27FC236}">
                  <a16:creationId xmlns:a16="http://schemas.microsoft.com/office/drawing/2014/main" id="{6EF8AF3F-3D04-BBCE-FA17-F0AC6788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889" y="3560763"/>
              <a:ext cx="1095375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86" name="Oval 22">
              <a:extLst>
                <a:ext uri="{FF2B5EF4-FFF2-40B4-BE49-F238E27FC236}">
                  <a16:creationId xmlns:a16="http://schemas.microsoft.com/office/drawing/2014/main" id="{566F8CCA-7019-2F6F-5F2F-A68B267F1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4" y="3619500"/>
              <a:ext cx="115887" cy="115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87" name="Oval 23">
              <a:extLst>
                <a:ext uri="{FF2B5EF4-FFF2-40B4-BE49-F238E27FC236}">
                  <a16:creationId xmlns:a16="http://schemas.microsoft.com/office/drawing/2014/main" id="{BEAA2C68-811F-1EC4-F404-2B22A762C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3619500"/>
              <a:ext cx="115888" cy="115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FBFFBD3-B145-BDDD-EF3F-FBF91C17B1D1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>
            <a:extLst>
              <a:ext uri="{FF2B5EF4-FFF2-40B4-BE49-F238E27FC236}">
                <a16:creationId xmlns:a16="http://schemas.microsoft.com/office/drawing/2014/main" id="{54F6C0A2-EC90-6794-453B-48BB50A7E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38" y="744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2931" name="Line 3">
            <a:extLst>
              <a:ext uri="{FF2B5EF4-FFF2-40B4-BE49-F238E27FC236}">
                <a16:creationId xmlns:a16="http://schemas.microsoft.com/office/drawing/2014/main" id="{0DC97DF2-F036-04D9-670F-FECA0F9979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1963" y="5915026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932" name="Line 4">
            <a:extLst>
              <a:ext uri="{FF2B5EF4-FFF2-40B4-BE49-F238E27FC236}">
                <a16:creationId xmlns:a16="http://schemas.microsoft.com/office/drawing/2014/main" id="{094D2A16-3907-C850-358D-386384197160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839" y="5913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933" name="Line 5">
            <a:extLst>
              <a:ext uri="{FF2B5EF4-FFF2-40B4-BE49-F238E27FC236}">
                <a16:creationId xmlns:a16="http://schemas.microsoft.com/office/drawing/2014/main" id="{281D1CD2-C7FB-DC49-8021-3A52C39FA9E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8600" y="0"/>
            <a:ext cx="13033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934" name="Line 6">
            <a:extLst>
              <a:ext uri="{FF2B5EF4-FFF2-40B4-BE49-F238E27FC236}">
                <a16:creationId xmlns:a16="http://schemas.microsoft.com/office/drawing/2014/main" id="{40E0584A-A0CE-8690-A123-75E4CDCAEC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5839" y="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52939" name="Group 11">
            <a:extLst>
              <a:ext uri="{FF2B5EF4-FFF2-40B4-BE49-F238E27FC236}">
                <a16:creationId xmlns:a16="http://schemas.microsoft.com/office/drawing/2014/main" id="{D682D002-02E9-D6FA-A948-EA196A0F3A19}"/>
              </a:ext>
            </a:extLst>
          </p:cNvPr>
          <p:cNvGrpSpPr>
            <a:grpSpLocks/>
          </p:cNvGrpSpPr>
          <p:nvPr/>
        </p:nvGrpSpPr>
        <p:grpSpPr bwMode="auto">
          <a:xfrm>
            <a:off x="5603876" y="2668588"/>
            <a:ext cx="1095375" cy="1206500"/>
            <a:chOff x="2570" y="1681"/>
            <a:chExt cx="690" cy="760"/>
          </a:xfrm>
        </p:grpSpPr>
        <p:sp>
          <p:nvSpPr>
            <p:cNvPr id="252940" name="Rectangle 12">
              <a:extLst>
                <a:ext uri="{FF2B5EF4-FFF2-40B4-BE49-F238E27FC236}">
                  <a16:creationId xmlns:a16="http://schemas.microsoft.com/office/drawing/2014/main" id="{9E6637D8-2093-CACD-FECD-EF5855DB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" y="1681"/>
              <a:ext cx="685" cy="76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941" name="Text Box 13">
              <a:extLst>
                <a:ext uri="{FF2B5EF4-FFF2-40B4-BE49-F238E27FC236}">
                  <a16:creationId xmlns:a16="http://schemas.microsoft.com/office/drawing/2014/main" id="{EF7815FA-4145-AFE7-E49C-261F50E6C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1906"/>
              <a:ext cx="295" cy="1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en-US" sz="1600"/>
                <a:t>E</a:t>
              </a:r>
            </a:p>
          </p:txBody>
        </p:sp>
        <p:sp>
          <p:nvSpPr>
            <p:cNvPr id="252942" name="Rectangle 14">
              <a:extLst>
                <a:ext uri="{FF2B5EF4-FFF2-40B4-BE49-F238E27FC236}">
                  <a16:creationId xmlns:a16="http://schemas.microsoft.com/office/drawing/2014/main" id="{874DFEBE-223D-BFA0-384A-EEE42CFF3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279"/>
              <a:ext cx="690" cy="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943" name="Oval 15">
              <a:extLst>
                <a:ext uri="{FF2B5EF4-FFF2-40B4-BE49-F238E27FC236}">
                  <a16:creationId xmlns:a16="http://schemas.microsoft.com/office/drawing/2014/main" id="{728792F0-4FAE-D481-AD5A-9742420EC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944" name="Oval 16">
              <a:extLst>
                <a:ext uri="{FF2B5EF4-FFF2-40B4-BE49-F238E27FC236}">
                  <a16:creationId xmlns:a16="http://schemas.microsoft.com/office/drawing/2014/main" id="{5CDA012B-C685-C385-47DA-07841003B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2945" name="Text Box 17">
            <a:extLst>
              <a:ext uri="{FF2B5EF4-FFF2-40B4-BE49-F238E27FC236}">
                <a16:creationId xmlns:a16="http://schemas.microsoft.com/office/drawing/2014/main" id="{812BA79F-0C2A-9E06-F909-F91FFCEE5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826" y="2911476"/>
            <a:ext cx="246063" cy="2444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A85DC5-DFAB-7C1F-9A42-770DA6881EA6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>
            <a:extLst>
              <a:ext uri="{FF2B5EF4-FFF2-40B4-BE49-F238E27FC236}">
                <a16:creationId xmlns:a16="http://schemas.microsoft.com/office/drawing/2014/main" id="{D8000AD2-E513-C981-99AD-4A2E386900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Retinal misregistration / Dragged fovea syndrome</a:t>
            </a:r>
          </a:p>
        </p:txBody>
      </p:sp>
      <p:sp>
        <p:nvSpPr>
          <p:cNvPr id="258051" name="Rectangle 3">
            <a:extLst>
              <a:ext uri="{FF2B5EF4-FFF2-40B4-BE49-F238E27FC236}">
                <a16:creationId xmlns:a16="http://schemas.microsoft.com/office/drawing/2014/main" id="{BBF34A72-0F56-3E80-0A42-E9C36EE810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Foveal misregistration with retinal periphery causes diplopia</a:t>
            </a:r>
          </a:p>
          <a:p>
            <a:r>
              <a:rPr lang="en-US" altLang="en-US" dirty="0"/>
              <a:t>Prism (or surgery) realigns foveal images </a:t>
            </a:r>
          </a:p>
          <a:p>
            <a:pPr lvl="1"/>
            <a:r>
              <a:rPr lang="en-US" altLang="en-US" dirty="0"/>
              <a:t>BUT misaligns peripheral images</a:t>
            </a:r>
          </a:p>
          <a:p>
            <a:pPr lvl="1"/>
            <a:r>
              <a:rPr lang="en-US" altLang="en-US" dirty="0"/>
              <a:t>Peripheral fusion “wins,” misaligns foveas</a:t>
            </a:r>
          </a:p>
          <a:p>
            <a:r>
              <a:rPr lang="en-US" altLang="en-US" dirty="0"/>
              <a:t>Dx: </a:t>
            </a:r>
          </a:p>
          <a:p>
            <a:pPr lvl="1"/>
            <a:r>
              <a:rPr lang="en-US" altLang="en-US" dirty="0"/>
              <a:t>Guyton’s “lights out test”</a:t>
            </a:r>
          </a:p>
          <a:p>
            <a:pPr lvl="1"/>
            <a:r>
              <a:rPr lang="en-US" altLang="en-US" dirty="0"/>
              <a:t>Holmes’ “frame test”</a:t>
            </a:r>
          </a:p>
          <a:p>
            <a:r>
              <a:rPr lang="en-US" altLang="en-US" dirty="0"/>
              <a:t>Rx: </a:t>
            </a:r>
          </a:p>
          <a:p>
            <a:pPr lvl="1"/>
            <a:r>
              <a:rPr lang="en-US" altLang="en-US" dirty="0"/>
              <a:t>Occlusion (Bangerter filter or Scotch “Satin” tape)</a:t>
            </a:r>
          </a:p>
          <a:p>
            <a:pPr lvl="1"/>
            <a:r>
              <a:rPr lang="en-US" altLang="en-US" dirty="0"/>
              <a:t>Membrane peel (may help in some cases)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8652F-7073-C747-89B7-16D81F96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DC54B-6FBA-06CF-12EE-AF5CEEA84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39-year-old man with diplopia after LASIK enhancement</a:t>
            </a:r>
          </a:p>
        </p:txBody>
      </p:sp>
    </p:spTree>
    <p:extLst>
      <p:ext uri="{BB962C8B-B14F-4D97-AF65-F5344CB8AC3E}">
        <p14:creationId xmlns:p14="http://schemas.microsoft.com/office/powerpoint/2010/main" val="2334800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E4EF6-0248-7926-46C9-4EF1C6DE2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slides to follow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A3E12-85CC-766D-B73D-8F02E7297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38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Financial Disclosures – David Hunter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99616"/>
            <a:ext cx="10972800" cy="484266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Boston Children's Hospital: Patents/Royalty
Free Market Health: Equity/Stockholder - Private Corporation </a:t>
            </a:r>
          </a:p>
          <a:p>
            <a:r>
              <a:rPr lang="en-US" dirty="0" err="1"/>
              <a:t>iVeena</a:t>
            </a:r>
            <a:r>
              <a:rPr lang="en-US" dirty="0"/>
              <a:t>: Consultant/Advisor, Stock Options - Public or Private Corp 
</a:t>
            </a:r>
            <a:r>
              <a:rPr lang="en-US" dirty="0" err="1"/>
              <a:t>JelliSee</a:t>
            </a:r>
            <a:r>
              <a:rPr lang="en-US" dirty="0"/>
              <a:t>: Consultant/Advisor, Stock Options - Public or Private Corp
</a:t>
            </a:r>
            <a:r>
              <a:rPr lang="en-US" dirty="0" err="1"/>
              <a:t>Luminopia</a:t>
            </a:r>
            <a:r>
              <a:rPr lang="en-US" dirty="0"/>
              <a:t>: Consultant/Advisor, Equity/Stockholder/Stock Options - Private Corporation
</a:t>
            </a:r>
            <a:r>
              <a:rPr lang="en-US" dirty="0" err="1"/>
              <a:t>Rebion</a:t>
            </a:r>
            <a:r>
              <a:rPr lang="en-US" dirty="0"/>
              <a:t>: Consultant/Advisor, Equity/Stockholder/Stock Options - Private Corporation
Elsevier: Book Royalty</a:t>
            </a:r>
          </a:p>
          <a:p>
            <a:r>
              <a:rPr lang="en-US" dirty="0"/>
              <a:t>Lippincott Williams &amp; Wilkins: Book Royalty</a:t>
            </a:r>
          </a:p>
          <a:p>
            <a:r>
              <a:rPr lang="en-US" dirty="0"/>
              <a:t>Slack: Book Royalty</a:t>
            </a:r>
          </a:p>
        </p:txBody>
      </p:sp>
    </p:spTree>
    <p:extLst>
      <p:ext uri="{BB962C8B-B14F-4D97-AF65-F5344CB8AC3E}">
        <p14:creationId xmlns:p14="http://schemas.microsoft.com/office/powerpoint/2010/main" val="247398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>
            <a:extLst>
              <a:ext uri="{FF2B5EF4-FFF2-40B4-BE49-F238E27FC236}">
                <a16:creationId xmlns:a16="http://schemas.microsoft.com/office/drawing/2014/main" id="{2F32A187-0278-7048-F36D-574232D5C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Case 1</a:t>
            </a:r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1EBD9B08-806B-1641-98DC-7142D6B5F5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65 year old man, diplopic after retinal surgery</a:t>
            </a:r>
          </a:p>
          <a:p>
            <a:r>
              <a:rPr lang="en-US" altLang="en-US"/>
              <a:t>Exam:</a:t>
            </a:r>
            <a:br>
              <a:rPr lang="en-US" altLang="en-US"/>
            </a:br>
            <a:r>
              <a:rPr lang="en-US" altLang="en-US"/>
              <a:t>	Acuity 20/20 OD, 20/50 OS</a:t>
            </a:r>
            <a:br>
              <a:rPr lang="en-US" altLang="en-US"/>
            </a:br>
            <a:r>
              <a:rPr lang="en-US" altLang="en-US"/>
              <a:t>	Cover test: LHT 2</a:t>
            </a:r>
          </a:p>
          <a:p>
            <a:r>
              <a:rPr lang="en-US" altLang="en-US"/>
              <a:t>Rx: Prism, 2</a:t>
            </a:r>
            <a:r>
              <a:rPr lang="en-US" altLang="en-US" baseline="30000">
                <a:sym typeface="Symbol" panose="05050102010706020507" pitchFamily="18" charset="2"/>
              </a:rPr>
              <a:t></a:t>
            </a:r>
            <a:r>
              <a:rPr lang="en-US" altLang="en-US"/>
              <a:t> base down OS</a:t>
            </a:r>
          </a:p>
          <a:p>
            <a:r>
              <a:rPr lang="en-US" altLang="en-US"/>
              <a:t>“Eats up” prism over subsequent weeks</a:t>
            </a:r>
          </a:p>
          <a:p>
            <a:pPr lvl="1"/>
            <a:r>
              <a:rPr lang="en-US" altLang="en-US"/>
              <a:t>Never happy with prisms, requests surgery</a:t>
            </a:r>
          </a:p>
          <a:p>
            <a:r>
              <a:rPr lang="en-US" altLang="en-US"/>
              <a:t>Remains diplopic after strabismus surgery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>
            <a:extLst>
              <a:ext uri="{FF2B5EF4-FFF2-40B4-BE49-F238E27FC236}">
                <a16:creationId xmlns:a16="http://schemas.microsoft.com/office/drawing/2014/main" id="{72AA744F-1E1C-EC16-4B9D-15AA75DCDD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Retinal misregistration / Dragged </a:t>
            </a:r>
            <a:r>
              <a:rPr lang="en-US" altLang="en-US" dirty="0"/>
              <a:t>fovea syndrome</a:t>
            </a:r>
          </a:p>
        </p:txBody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103F31C4-B0F2-6578-EAA4-F41A5847FB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Focal foveal misalignment causes diplopia</a:t>
            </a:r>
          </a:p>
          <a:p>
            <a:r>
              <a:rPr lang="en-US" altLang="en-US"/>
              <a:t>Prism realigns foveal images </a:t>
            </a:r>
          </a:p>
          <a:p>
            <a:pPr lvl="1"/>
            <a:r>
              <a:rPr lang="en-US" altLang="en-US"/>
              <a:t>BUT misaligns peripheral images</a:t>
            </a:r>
          </a:p>
          <a:p>
            <a:pPr lvl="1"/>
            <a:r>
              <a:rPr lang="en-US" altLang="en-US"/>
              <a:t>Peripheral fusion “wins,” misaligns foveas</a:t>
            </a:r>
          </a:p>
          <a:p>
            <a:r>
              <a:rPr lang="en-US" altLang="en-US"/>
              <a:t>Dx: Guyton’s “lights out” test:</a:t>
            </a:r>
          </a:p>
        </p:txBody>
      </p:sp>
      <p:pic>
        <p:nvPicPr>
          <p:cNvPr id="233476" name="Picture 4">
            <a:extLst>
              <a:ext uri="{FF2B5EF4-FFF2-40B4-BE49-F238E27FC236}">
                <a16:creationId xmlns:a16="http://schemas.microsoft.com/office/drawing/2014/main" id="{7D55F840-B6BB-28A6-37A4-D395260FE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726" y="4041775"/>
            <a:ext cx="3197225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>
            <a:extLst>
              <a:ext uri="{FF2B5EF4-FFF2-40B4-BE49-F238E27FC236}">
                <a16:creationId xmlns:a16="http://schemas.microsoft.com/office/drawing/2014/main" id="{60BBDA19-E4C0-C2B3-D74F-CB60590FB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38" y="744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1123" name="Line 3">
            <a:extLst>
              <a:ext uri="{FF2B5EF4-FFF2-40B4-BE49-F238E27FC236}">
                <a16:creationId xmlns:a16="http://schemas.microsoft.com/office/drawing/2014/main" id="{FB6CADB3-C7AA-8F96-0EA4-E41F536D920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1963" y="5915026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124" name="Line 4">
            <a:extLst>
              <a:ext uri="{FF2B5EF4-FFF2-40B4-BE49-F238E27FC236}">
                <a16:creationId xmlns:a16="http://schemas.microsoft.com/office/drawing/2014/main" id="{EF27C3F6-D430-4F83-AC80-E51D8A356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839" y="5913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125" name="Line 5">
            <a:extLst>
              <a:ext uri="{FF2B5EF4-FFF2-40B4-BE49-F238E27FC236}">
                <a16:creationId xmlns:a16="http://schemas.microsoft.com/office/drawing/2014/main" id="{9D7B107C-3C95-1189-D5AD-9A4F2966302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8600" y="0"/>
            <a:ext cx="13033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126" name="Line 6">
            <a:extLst>
              <a:ext uri="{FF2B5EF4-FFF2-40B4-BE49-F238E27FC236}">
                <a16:creationId xmlns:a16="http://schemas.microsoft.com/office/drawing/2014/main" id="{46493742-864F-6027-99CF-E8FD5840B9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5839" y="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1131" name="Group 11">
            <a:extLst>
              <a:ext uri="{FF2B5EF4-FFF2-40B4-BE49-F238E27FC236}">
                <a16:creationId xmlns:a16="http://schemas.microsoft.com/office/drawing/2014/main" id="{284F45AB-A054-5ABD-8616-DBE67A723236}"/>
              </a:ext>
            </a:extLst>
          </p:cNvPr>
          <p:cNvGrpSpPr>
            <a:grpSpLocks/>
          </p:cNvGrpSpPr>
          <p:nvPr/>
        </p:nvGrpSpPr>
        <p:grpSpPr bwMode="auto">
          <a:xfrm>
            <a:off x="5603876" y="2668588"/>
            <a:ext cx="1095375" cy="1206500"/>
            <a:chOff x="2570" y="1681"/>
            <a:chExt cx="690" cy="760"/>
          </a:xfrm>
        </p:grpSpPr>
        <p:sp>
          <p:nvSpPr>
            <p:cNvPr id="261132" name="Rectangle 12">
              <a:extLst>
                <a:ext uri="{FF2B5EF4-FFF2-40B4-BE49-F238E27FC236}">
                  <a16:creationId xmlns:a16="http://schemas.microsoft.com/office/drawing/2014/main" id="{4D197288-D12E-7CD4-1123-F33B01BB9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" y="1681"/>
              <a:ext cx="685" cy="7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3" name="Text Box 13">
              <a:extLst>
                <a:ext uri="{FF2B5EF4-FFF2-40B4-BE49-F238E27FC236}">
                  <a16:creationId xmlns:a16="http://schemas.microsoft.com/office/drawing/2014/main" id="{06DC3923-7437-20E7-11E9-4C92325E85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1906"/>
              <a:ext cx="295" cy="1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en-US" sz="1600"/>
                <a:t>E</a:t>
              </a:r>
            </a:p>
          </p:txBody>
        </p:sp>
        <p:sp>
          <p:nvSpPr>
            <p:cNvPr id="261134" name="Rectangle 14">
              <a:extLst>
                <a:ext uri="{FF2B5EF4-FFF2-40B4-BE49-F238E27FC236}">
                  <a16:creationId xmlns:a16="http://schemas.microsoft.com/office/drawing/2014/main" id="{A836F871-840B-4460-F0E5-0F5C3B4A0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279"/>
              <a:ext cx="690" cy="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5" name="Oval 15">
              <a:extLst>
                <a:ext uri="{FF2B5EF4-FFF2-40B4-BE49-F238E27FC236}">
                  <a16:creationId xmlns:a16="http://schemas.microsoft.com/office/drawing/2014/main" id="{9DF71FBF-86D0-E703-8289-6981601D6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6" name="Oval 16">
              <a:extLst>
                <a:ext uri="{FF2B5EF4-FFF2-40B4-BE49-F238E27FC236}">
                  <a16:creationId xmlns:a16="http://schemas.microsoft.com/office/drawing/2014/main" id="{AE6B17DB-1F62-E6A1-D53B-710741B2A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6" name="Rectangle 10">
            <a:extLst>
              <a:ext uri="{FF2B5EF4-FFF2-40B4-BE49-F238E27FC236}">
                <a16:creationId xmlns:a16="http://schemas.microsoft.com/office/drawing/2014/main" id="{86935A77-00DF-AAC2-3C76-0772FC185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38" y="744538"/>
            <a:ext cx="4533900" cy="51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9867" name="Line 11">
            <a:extLst>
              <a:ext uri="{FF2B5EF4-FFF2-40B4-BE49-F238E27FC236}">
                <a16:creationId xmlns:a16="http://schemas.microsoft.com/office/drawing/2014/main" id="{7DDF0E26-8C4F-0704-8BD2-2F7545FF5B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1963" y="5915026"/>
            <a:ext cx="1090612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8" name="Line 12">
            <a:extLst>
              <a:ext uri="{FF2B5EF4-FFF2-40B4-BE49-F238E27FC236}">
                <a16:creationId xmlns:a16="http://schemas.microsoft.com/office/drawing/2014/main" id="{590F7ECF-11D4-8FD2-0FA8-0BCCA33C98D9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839" y="5913438"/>
            <a:ext cx="1069975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9" name="Line 13">
            <a:extLst>
              <a:ext uri="{FF2B5EF4-FFF2-40B4-BE49-F238E27FC236}">
                <a16:creationId xmlns:a16="http://schemas.microsoft.com/office/drawing/2014/main" id="{62B07CD9-0786-4FEA-B12B-45B245F2F0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8600" y="0"/>
            <a:ext cx="130333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70" name="Line 14">
            <a:extLst>
              <a:ext uri="{FF2B5EF4-FFF2-40B4-BE49-F238E27FC236}">
                <a16:creationId xmlns:a16="http://schemas.microsoft.com/office/drawing/2014/main" id="{EA57B82E-442B-5F47-14F1-77EF0F1C3C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5839" y="0"/>
            <a:ext cx="1108075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49875" name="Group 19">
            <a:extLst>
              <a:ext uri="{FF2B5EF4-FFF2-40B4-BE49-F238E27FC236}">
                <a16:creationId xmlns:a16="http://schemas.microsoft.com/office/drawing/2014/main" id="{E8B7D6D8-A193-92BB-0F3D-58E1836D9D7A}"/>
              </a:ext>
            </a:extLst>
          </p:cNvPr>
          <p:cNvGrpSpPr>
            <a:grpSpLocks/>
          </p:cNvGrpSpPr>
          <p:nvPr/>
        </p:nvGrpSpPr>
        <p:grpSpPr bwMode="auto">
          <a:xfrm>
            <a:off x="5603876" y="2668590"/>
            <a:ext cx="1095375" cy="1206501"/>
            <a:chOff x="2570" y="1681"/>
            <a:chExt cx="690" cy="760"/>
          </a:xfrm>
        </p:grpSpPr>
        <p:sp>
          <p:nvSpPr>
            <p:cNvPr id="249871" name="Rectangle 15">
              <a:extLst>
                <a:ext uri="{FF2B5EF4-FFF2-40B4-BE49-F238E27FC236}">
                  <a16:creationId xmlns:a16="http://schemas.microsoft.com/office/drawing/2014/main" id="{8D955589-90C2-2D09-9F8F-0820797E7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" y="1681"/>
              <a:ext cx="685" cy="76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64" name="Text Box 8">
              <a:extLst>
                <a:ext uri="{FF2B5EF4-FFF2-40B4-BE49-F238E27FC236}">
                  <a16:creationId xmlns:a16="http://schemas.microsoft.com/office/drawing/2014/main" id="{BAE20D9E-B959-7BC6-9F92-2A74AA19B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1906"/>
              <a:ext cx="295" cy="1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en-US" sz="1600"/>
                <a:t>E</a:t>
              </a:r>
            </a:p>
          </p:txBody>
        </p:sp>
        <p:sp>
          <p:nvSpPr>
            <p:cNvPr id="249872" name="Rectangle 16">
              <a:extLst>
                <a:ext uri="{FF2B5EF4-FFF2-40B4-BE49-F238E27FC236}">
                  <a16:creationId xmlns:a16="http://schemas.microsoft.com/office/drawing/2014/main" id="{58EE6C9D-6AAA-FE5C-3F7E-983E5FC6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279"/>
              <a:ext cx="690" cy="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3" name="Oval 17">
              <a:extLst>
                <a:ext uri="{FF2B5EF4-FFF2-40B4-BE49-F238E27FC236}">
                  <a16:creationId xmlns:a16="http://schemas.microsoft.com/office/drawing/2014/main" id="{CE9F4288-A826-D746-DEAB-9312CEFF4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4" name="Oval 18">
              <a:extLst>
                <a:ext uri="{FF2B5EF4-FFF2-40B4-BE49-F238E27FC236}">
                  <a16:creationId xmlns:a16="http://schemas.microsoft.com/office/drawing/2014/main" id="{4B05F567-E944-99F6-1C89-1FA316B72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2316"/>
              <a:ext cx="73" cy="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878" name="Text Box 22">
            <a:extLst>
              <a:ext uri="{FF2B5EF4-FFF2-40B4-BE49-F238E27FC236}">
                <a16:creationId xmlns:a16="http://schemas.microsoft.com/office/drawing/2014/main" id="{73055E4B-0833-66C6-8D06-8000E4915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826" y="2911476"/>
            <a:ext cx="246063" cy="2444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93" name="Text Box 13">
            <a:extLst>
              <a:ext uri="{FF2B5EF4-FFF2-40B4-BE49-F238E27FC236}">
                <a16:creationId xmlns:a16="http://schemas.microsoft.com/office/drawing/2014/main" id="{F8302EE5-D55E-D471-292B-69D5F0FBF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676" y="3025776"/>
            <a:ext cx="468313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50898" name="Text Box 18">
            <a:extLst>
              <a:ext uri="{FF2B5EF4-FFF2-40B4-BE49-F238E27FC236}">
                <a16:creationId xmlns:a16="http://schemas.microsoft.com/office/drawing/2014/main" id="{0981E781-B84C-E2C3-817D-C3B112710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826" y="2911476"/>
            <a:ext cx="246063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BA3119-1391-4D01-BD23-D3C555D0E3F0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OFF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2">
            <a:extLst>
              <a:ext uri="{FF2B5EF4-FFF2-40B4-BE49-F238E27FC236}">
                <a16:creationId xmlns:a16="http://schemas.microsoft.com/office/drawing/2014/main" id="{A6D7A20F-3D0D-0B67-1844-4F28941D7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676" y="3025776"/>
            <a:ext cx="468313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66243" name="Text Box 3">
            <a:extLst>
              <a:ext uri="{FF2B5EF4-FFF2-40B4-BE49-F238E27FC236}">
                <a16:creationId xmlns:a16="http://schemas.microsoft.com/office/drawing/2014/main" id="{83A666CD-64A5-3C2C-FD8F-74C446F1A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7438" y="2981326"/>
            <a:ext cx="246062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32DE51-72C5-E141-6EA3-DCBD02EA1DE1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OFF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Text Box 2">
            <a:extLst>
              <a:ext uri="{FF2B5EF4-FFF2-40B4-BE49-F238E27FC236}">
                <a16:creationId xmlns:a16="http://schemas.microsoft.com/office/drawing/2014/main" id="{FA4B5E9F-5260-B3E1-E7AA-48CD46C5D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676" y="3025776"/>
            <a:ext cx="468313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altLang="en-US" sz="1600"/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43EB44-727A-592C-9C5B-E879B1385BB5}"/>
              </a:ext>
            </a:extLst>
          </p:cNvPr>
          <p:cNvSpPr txBox="1"/>
          <p:nvPr/>
        </p:nvSpPr>
        <p:spPr>
          <a:xfrm>
            <a:off x="5069541" y="468834"/>
            <a:ext cx="20529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Lights OFF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nter BCH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 algn="ctr">
          <a:defRPr dirty="0" smtClean="0"/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GH blue BCH template.pptx" id="{FF58459C-4700-4925-AF94-67DD4BEBE39C}" vid="{A2A06B6A-576E-48E1-A039-94F26D4C8E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DGH blue BCH template</Template>
  <TotalTime>144</TotalTime>
  <Words>326</Words>
  <Application>Microsoft Office PowerPoint</Application>
  <PresentationFormat>Widescreen</PresentationFormat>
  <Paragraphs>58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Garamond</vt:lpstr>
      <vt:lpstr>Symbol</vt:lpstr>
      <vt:lpstr>Wingdings</vt:lpstr>
      <vt:lpstr>Hunter BCH theme</vt:lpstr>
      <vt:lpstr>Case-based Roundtable</vt:lpstr>
      <vt:lpstr>Financial Disclosures – David Hunter</vt:lpstr>
      <vt:lpstr>Case 1</vt:lpstr>
      <vt:lpstr>Retinal misregistration / Dragged fovea syndrome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Retinal misregistration / Dragged fovea syndrome</vt:lpstr>
      <vt:lpstr>Case 2</vt:lpstr>
      <vt:lpstr>Clinical slides to follow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Hunter, David G.,MD, PhD</dc:creator>
  <cp:lastModifiedBy>Hunter, David G.,MD, PhD</cp:lastModifiedBy>
  <cp:revision>7</cp:revision>
  <dcterms:created xsi:type="dcterms:W3CDTF">2026-01-05T00:22:10Z</dcterms:created>
  <dcterms:modified xsi:type="dcterms:W3CDTF">2026-01-19T20:53:22Z</dcterms:modified>
</cp:coreProperties>
</file>